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5"/>
  </p:notesMasterIdLst>
  <p:sldIdLst>
    <p:sldId id="257" r:id="rId2"/>
    <p:sldId id="269" r:id="rId3"/>
    <p:sldId id="270" r:id="rId4"/>
    <p:sldId id="261" r:id="rId5"/>
    <p:sldId id="271" r:id="rId6"/>
    <p:sldId id="291" r:id="rId7"/>
    <p:sldId id="280" r:id="rId8"/>
    <p:sldId id="287" r:id="rId9"/>
    <p:sldId id="272" r:id="rId10"/>
    <p:sldId id="281" r:id="rId11"/>
    <p:sldId id="273" r:id="rId12"/>
    <p:sldId id="282" r:id="rId13"/>
    <p:sldId id="274" r:id="rId14"/>
    <p:sldId id="289" r:id="rId15"/>
    <p:sldId id="288" r:id="rId16"/>
    <p:sldId id="283" r:id="rId17"/>
    <p:sldId id="293" r:id="rId18"/>
    <p:sldId id="292" r:id="rId19"/>
    <p:sldId id="297" r:id="rId20"/>
    <p:sldId id="298" r:id="rId21"/>
    <p:sldId id="275" r:id="rId22"/>
    <p:sldId id="284" r:id="rId23"/>
    <p:sldId id="294" r:id="rId24"/>
    <p:sldId id="276" r:id="rId25"/>
    <p:sldId id="290" r:id="rId26"/>
    <p:sldId id="285" r:id="rId27"/>
    <p:sldId id="295" r:id="rId28"/>
    <p:sldId id="277" r:id="rId29"/>
    <p:sldId id="286" r:id="rId30"/>
    <p:sldId id="278" r:id="rId31"/>
    <p:sldId id="296" r:id="rId32"/>
    <p:sldId id="279" r:id="rId33"/>
    <p:sldId id="267" r:id="rId34"/>
  </p:sldIdLst>
  <p:sldSz cx="9144000" cy="5143500" type="screen16x9"/>
  <p:notesSz cx="6858000" cy="9144000"/>
  <p:embeddedFontLst>
    <p:embeddedFont>
      <p:font typeface="Open Sans Medium"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Roboto Slab Light"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4aaa0767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4aaa0767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54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710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58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47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47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63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214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6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86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19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62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59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841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35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31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930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927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18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124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30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29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90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051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4aaa0767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44aaa0767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46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62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66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57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82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Dark 1">
  <p:cSld name="TITLE_3">
    <p:bg>
      <p:bgPr>
        <a:gradFill>
          <a:gsLst>
            <a:gs pos="0">
              <a:srgbClr val="42B0FF"/>
            </a:gs>
            <a:gs pos="100000">
              <a:srgbClr val="076EB8"/>
            </a:gs>
          </a:gsLst>
          <a:lin ang="13500032" scaled="0"/>
        </a:gra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598100" y="1226378"/>
            <a:ext cx="5533500" cy="1894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30" name="Google Shape;30;p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pic>
        <p:nvPicPr>
          <p:cNvPr id="31" name="Google Shape;31;p4"/>
          <p:cNvPicPr preferRelativeResize="0"/>
          <p:nvPr/>
        </p:nvPicPr>
        <p:blipFill>
          <a:blip r:embed="rId2">
            <a:alphaModFix/>
          </a:blip>
          <a:stretch>
            <a:fillRect/>
          </a:stretch>
        </p:blipFill>
        <p:spPr>
          <a:xfrm rot="5400000">
            <a:off x="8312352" y="4301684"/>
            <a:ext cx="844843" cy="838800"/>
          </a:xfrm>
          <a:prstGeom prst="rect">
            <a:avLst/>
          </a:prstGeom>
          <a:noFill/>
          <a:ln>
            <a:noFill/>
          </a:ln>
        </p:spPr>
      </p:pic>
      <p:sp>
        <p:nvSpPr>
          <p:cNvPr id="32" name="Google Shape;32;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4"/>
          <p:cNvSpPr/>
          <p:nvPr/>
        </p:nvSpPr>
        <p:spPr>
          <a:xfrm>
            <a:off x="8208900" y="0"/>
            <a:ext cx="935100" cy="93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3">
            <a:alphaModFix/>
          </a:blip>
          <a:stretch>
            <a:fillRect/>
          </a:stretch>
        </p:blipFill>
        <p:spPr>
          <a:xfrm>
            <a:off x="7273800" y="3350"/>
            <a:ext cx="935100" cy="928411"/>
          </a:xfrm>
          <a:prstGeom prst="rect">
            <a:avLst/>
          </a:prstGeom>
          <a:noFill/>
          <a:ln>
            <a:noFill/>
          </a:ln>
        </p:spPr>
      </p:pic>
      <p:pic>
        <p:nvPicPr>
          <p:cNvPr id="35" name="Google Shape;35;p4"/>
          <p:cNvPicPr preferRelativeResize="0"/>
          <p:nvPr/>
        </p:nvPicPr>
        <p:blipFill>
          <a:blip r:embed="rId4">
            <a:alphaModFix/>
          </a:blip>
          <a:stretch>
            <a:fillRect/>
          </a:stretch>
        </p:blipFill>
        <p:spPr>
          <a:xfrm>
            <a:off x="705588" y="4235030"/>
            <a:ext cx="1194674" cy="393600"/>
          </a:xfrm>
          <a:prstGeom prst="rect">
            <a:avLst/>
          </a:prstGeom>
          <a:noFill/>
          <a:ln>
            <a:noFill/>
          </a:ln>
        </p:spPr>
      </p:pic>
      <p:pic>
        <p:nvPicPr>
          <p:cNvPr id="2" name="Picture 1">
            <a:extLst>
              <a:ext uri="{FF2B5EF4-FFF2-40B4-BE49-F238E27FC236}">
                <a16:creationId xmlns:a16="http://schemas.microsoft.com/office/drawing/2014/main" id="{7537A803-49DD-9F6C-387C-2AF2628C619E}"/>
              </a:ext>
            </a:extLst>
          </p:cNvPr>
          <p:cNvPicPr>
            <a:picLocks noChangeAspect="1"/>
          </p:cNvPicPr>
          <p:nvPr userDrawn="1"/>
        </p:nvPicPr>
        <p:blipFill>
          <a:blip r:embed="rId5"/>
          <a:stretch>
            <a:fillRect/>
          </a:stretch>
        </p:blipFill>
        <p:spPr>
          <a:xfrm>
            <a:off x="2284576" y="4122678"/>
            <a:ext cx="1080274" cy="618303"/>
          </a:xfrm>
          <a:prstGeom prst="rect">
            <a:avLst/>
          </a:prstGeom>
        </p:spPr>
      </p:pic>
      <p:pic>
        <p:nvPicPr>
          <p:cNvPr id="3" name="Picture 2">
            <a:extLst>
              <a:ext uri="{FF2B5EF4-FFF2-40B4-BE49-F238E27FC236}">
                <a16:creationId xmlns:a16="http://schemas.microsoft.com/office/drawing/2014/main" id="{2BC99040-D52B-5FAC-01DD-AA11C386147B}"/>
              </a:ext>
            </a:extLst>
          </p:cNvPr>
          <p:cNvPicPr>
            <a:picLocks noChangeAspect="1"/>
          </p:cNvPicPr>
          <p:nvPr userDrawn="1"/>
        </p:nvPicPr>
        <p:blipFill>
          <a:blip r:embed="rId6"/>
          <a:stretch>
            <a:fillRect/>
          </a:stretch>
        </p:blipFill>
        <p:spPr>
          <a:xfrm>
            <a:off x="5572981" y="3566823"/>
            <a:ext cx="2641600" cy="1409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2"/>
            </a:gs>
            <a:gs pos="100000">
              <a:schemeClr val="accent4"/>
            </a:gs>
          </a:gsLst>
          <a:lin ang="5400012" scaled="0"/>
        </a:gradFill>
        <a:effectLst/>
      </p:bgPr>
    </p:bg>
    <p:spTree>
      <p:nvGrpSpPr>
        <p:cNvPr id="1" name="Shape 50"/>
        <p:cNvGrpSpPr/>
        <p:nvPr/>
      </p:nvGrpSpPr>
      <p:grpSpPr>
        <a:xfrm>
          <a:off x="0" y="0"/>
          <a:ext cx="0" cy="0"/>
          <a:chOff x="0" y="0"/>
          <a:chExt cx="0" cy="0"/>
        </a:xfrm>
      </p:grpSpPr>
      <p:sp>
        <p:nvSpPr>
          <p:cNvPr id="51" name="Google Shape;51;p7"/>
          <p:cNvSpPr/>
          <p:nvPr/>
        </p:nvSpPr>
        <p:spPr>
          <a:xfrm rot="5400000" flipH="1">
            <a:off x="-12" y="412830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53" name="Google Shape;5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2">
            <a:alphaModFix/>
          </a:blip>
          <a:stretch>
            <a:fillRect/>
          </a:stretch>
        </p:blipFill>
        <p:spPr>
          <a:xfrm>
            <a:off x="8128800" y="0"/>
            <a:ext cx="1015200" cy="1007953"/>
          </a:xfrm>
          <a:prstGeom prst="rect">
            <a:avLst/>
          </a:prstGeom>
          <a:noFill/>
          <a:ln>
            <a:noFill/>
          </a:ln>
        </p:spPr>
      </p:pic>
      <p:pic>
        <p:nvPicPr>
          <p:cNvPr id="2" name="Picture 1">
            <a:extLst>
              <a:ext uri="{FF2B5EF4-FFF2-40B4-BE49-F238E27FC236}">
                <a16:creationId xmlns:a16="http://schemas.microsoft.com/office/drawing/2014/main" id="{2801B9BB-356F-0CEB-6136-9AA80883BF80}"/>
              </a:ext>
            </a:extLst>
          </p:cNvPr>
          <p:cNvPicPr>
            <a:picLocks noChangeAspect="1"/>
          </p:cNvPicPr>
          <p:nvPr userDrawn="1"/>
        </p:nvPicPr>
        <p:blipFill>
          <a:blip r:embed="rId3"/>
          <a:stretch>
            <a:fillRect/>
          </a:stretch>
        </p:blipFill>
        <p:spPr>
          <a:xfrm>
            <a:off x="5572981" y="3566823"/>
            <a:ext cx="2641600" cy="1409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9"/>
          <p:cNvSpPr/>
          <p:nvPr/>
        </p:nvSpPr>
        <p:spPr>
          <a:xfrm>
            <a:off x="8432941" y="4431167"/>
            <a:ext cx="724200" cy="72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rot="10800000">
            <a:off x="7701526" y="4431200"/>
            <a:ext cx="731400" cy="73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4" name="Google Shape;6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9"/>
          <p:cNvSpPr/>
          <p:nvPr/>
        </p:nvSpPr>
        <p:spPr>
          <a:xfrm>
            <a:off x="8418600" y="0"/>
            <a:ext cx="725400" cy="725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67" name="Google Shape;67;p9"/>
          <p:cNvPicPr preferRelativeResize="0"/>
          <p:nvPr/>
        </p:nvPicPr>
        <p:blipFill>
          <a:blip r:embed="rId2">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6035C707-BB64-8BEE-9847-BDAD06307F99}"/>
              </a:ext>
            </a:extLst>
          </p:cNvPr>
          <p:cNvPicPr>
            <a:picLocks noChangeAspect="1"/>
          </p:cNvPicPr>
          <p:nvPr userDrawn="1"/>
        </p:nvPicPr>
        <p:blipFill>
          <a:blip r:embed="rId3"/>
          <a:stretch>
            <a:fillRect/>
          </a:stretch>
        </p:blipFill>
        <p:spPr>
          <a:xfrm>
            <a:off x="1315843" y="4618434"/>
            <a:ext cx="673323" cy="3853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2"/>
          <p:cNvSpPr/>
          <p:nvPr/>
        </p:nvSpPr>
        <p:spPr>
          <a:xfrm>
            <a:off x="8418600" y="0"/>
            <a:ext cx="725400" cy="72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2"/>
          <p:cNvPicPr preferRelativeResize="0"/>
          <p:nvPr/>
        </p:nvPicPr>
        <p:blipFill>
          <a:blip r:embed="rId2">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F61A5555-1EA5-9B0F-AFC7-EDE40AE86522}"/>
              </a:ext>
            </a:extLst>
          </p:cNvPr>
          <p:cNvPicPr>
            <a:picLocks noChangeAspect="1"/>
          </p:cNvPicPr>
          <p:nvPr userDrawn="1"/>
        </p:nvPicPr>
        <p:blipFill>
          <a:blip r:embed="rId3"/>
          <a:stretch>
            <a:fillRect/>
          </a:stretch>
        </p:blipFill>
        <p:spPr>
          <a:xfrm>
            <a:off x="1315843" y="4618434"/>
            <a:ext cx="673323" cy="38538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B174C6D7-FF31-21CE-C315-79ECE561E094}"/>
              </a:ext>
            </a:extLst>
          </p:cNvPr>
          <p:cNvPicPr>
            <a:picLocks noChangeAspect="1"/>
          </p:cNvPicPr>
          <p:nvPr userDrawn="1"/>
        </p:nvPicPr>
        <p:blipFill>
          <a:blip r:embed="rId2"/>
          <a:stretch>
            <a:fillRect/>
          </a:stretch>
        </p:blipFill>
        <p:spPr>
          <a:xfrm>
            <a:off x="5572981" y="3566823"/>
            <a:ext cx="2641600" cy="14097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1" name="Google Shape;101;p1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BE238CB1-F8E6-F156-8915-1A35C64D23E6}"/>
              </a:ext>
            </a:extLst>
          </p:cNvPr>
          <p:cNvPicPr>
            <a:picLocks noChangeAspect="1"/>
          </p:cNvPicPr>
          <p:nvPr userDrawn="1"/>
        </p:nvPicPr>
        <p:blipFill>
          <a:blip r:embed="rId2"/>
          <a:stretch>
            <a:fillRect/>
          </a:stretch>
        </p:blipFill>
        <p:spPr>
          <a:xfrm>
            <a:off x="3251200" y="1866900"/>
            <a:ext cx="2641600" cy="14097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1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785EA11A-2524-E462-0CB0-874BA7043CF4}"/>
              </a:ext>
            </a:extLst>
          </p:cNvPr>
          <p:cNvPicPr>
            <a:picLocks noChangeAspect="1"/>
          </p:cNvPicPr>
          <p:nvPr userDrawn="1"/>
        </p:nvPicPr>
        <p:blipFill>
          <a:blip r:embed="rId2"/>
          <a:stretch>
            <a:fillRect/>
          </a:stretch>
        </p:blipFill>
        <p:spPr>
          <a:xfrm>
            <a:off x="5572981" y="3566823"/>
            <a:ext cx="2641600" cy="14097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Slab Light"/>
              <a:buNone/>
              <a:defRPr sz="3000">
                <a:solidFill>
                  <a:schemeClr val="dk1"/>
                </a:solidFill>
                <a:latin typeface="Roboto Slab Light"/>
                <a:ea typeface="Roboto Slab Light"/>
                <a:cs typeface="Roboto Slab Light"/>
                <a:sym typeface="Roboto Slab Light"/>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Medium"/>
              <a:buChar char="●"/>
              <a:defRPr sz="1800">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5" r:id="rId3"/>
    <p:sldLayoutId id="2147483658" r:id="rId4"/>
    <p:sldLayoutId id="2147483659" r:id="rId5"/>
    <p:sldLayoutId id="2147483661"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dx.de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unity.linuxfoundation.org/events/details/lfhq-todo-group-europe-presents-ospologylive-workshop-swed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penchainproject.org/news/2022/10/03/openchain-reference-tooling-work-group-meetings-new-regular-schedul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penchainproject.org/featured/2022/10/06/monthly-community-call-2022-10-0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openchainproject.org/news/2022/10/12/wg-structur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openchainproject.org/news/2022/10/13/telco-work-group-meetings-new-regular-schedul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openchainproject.org/featured/2022/09/29/germany-wg-2022-11-16" TargetMode="External"/><Relationship Id="rId5" Type="http://schemas.openxmlformats.org/officeDocument/2006/relationships/hyperlink" Target="https://www.openchainproject.org/news/2022/10/06/japan-wg-25" TargetMode="External"/><Relationship Id="rId4" Type="http://schemas.openxmlformats.org/officeDocument/2006/relationships/hyperlink" Target="https://www.openchainproject.org/news/2022/10/12/automotive-wg-meeting-2022-11-1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penchainproject.org/news/2022/10/12/oscar-2022-repor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chainproject.org/news/2022/10/14/witzel-erb-back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OpenChain-Project/Security-Assurance-Specifica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github.com/OpenChain-Project/Security-Assurance-Specification/issu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OpenChain-Project/License-Compliance-Specificati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github.com/OpenChain-Project/License-Compliance-Specification/issu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chainproject.org/news/2022/10/05/call-to-action-markdown-end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openchainproject.org/news/2022/10/05/preparing-next-gen-openchain-self-certification-questionnaire-and-checklis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penchainproject.org/news/2022/10/04/small-company-playbook-v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github.com/OpenChain-Project/Reference-Material/tree/master/PlayBooks/Official/Version-1/Medium-Company/e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OpenChain-Project/Reference-Materia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vents.linuxfoundation.org/open-compliance-summi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ithub.com/OpenChain-Project/Reference-Material/tree/master/Meeting-and-Presentation-Slide-Template/Official/en"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chainproject.org/news/2022/10/04/the-openchain-security-assurance-specification-1-1-now-availabl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github.com/OpenChain-Project/Security-Assurance-Specification/blob/main/Security-Assurance-Specification/1.1/en/openchain-security-specification-1.1.m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penchainproject.org/news/2022/10/05/preparing-next-gen-openchain-self-certification-questionnaire-and-checklis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github.com/OpenChain-Project/Reference-Material/blob/master/Self-Certification/Checklist/ISO5230-2020/en/OpenChain%20Self-Certification%20Checklist%202022-10-05.m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OpenChain-Project/Reference-Material/blob/master/Self-Certification/Checklist/Security-Assurance-1.1/en/Security-Assurance-1-1-Checklist-Version-2.m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github.com/OpenChain-Project/Reference-Material/blob/master/Self-Certification/Checklist/Security-Assurance-1.1/zh-Hans/Security-Assurance-1-1-Checklist-Version-2.m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ctrTitle"/>
          </p:nvPr>
        </p:nvSpPr>
        <p:spPr>
          <a:xfrm>
            <a:off x="598100" y="1226378"/>
            <a:ext cx="5533500" cy="189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OpenChain Monthly Meeting</a:t>
            </a:r>
            <a:endParaRPr dirty="0"/>
          </a:p>
        </p:txBody>
      </p:sp>
      <p:sp>
        <p:nvSpPr>
          <p:cNvPr id="123" name="Google Shape;123;p19"/>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dirty="0"/>
              <a:t>2022-10-18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SPDX Project is looking for supporters</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If you use or help contribute to SPDX ISO/IEC 5962:2021, the project would be happy to list you as a support on their main website. There is no cost involved. Check out the current list:</a:t>
            </a:r>
          </a:p>
          <a:p>
            <a:pPr marL="0" lvl="0" indent="0" algn="l" rtl="0">
              <a:spcBef>
                <a:spcPts val="0"/>
              </a:spcBef>
              <a:spcAft>
                <a:spcPts val="1200"/>
              </a:spcAft>
              <a:buNone/>
            </a:pPr>
            <a:r>
              <a:rPr lang="en-US" dirty="0">
                <a:hlinkClick r:id="rId3"/>
              </a:rPr>
              <a:t>https://</a:t>
            </a:r>
            <a:r>
              <a:rPr lang="en-US" dirty="0" err="1">
                <a:hlinkClick r:id="rId3"/>
              </a:rPr>
              <a:t>spdx.dev</a:t>
            </a:r>
            <a:endParaRPr dirty="0"/>
          </a:p>
        </p:txBody>
      </p:sp>
    </p:spTree>
    <p:extLst>
      <p:ext uri="{BB962C8B-B14F-4D97-AF65-F5344CB8AC3E}">
        <p14:creationId xmlns:p14="http://schemas.microsoft.com/office/powerpoint/2010/main" val="43059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OSPO news</a:t>
            </a:r>
            <a:endParaRPr dirty="0"/>
          </a:p>
        </p:txBody>
      </p:sp>
    </p:spTree>
    <p:extLst>
      <p:ext uri="{BB962C8B-B14F-4D97-AF65-F5344CB8AC3E}">
        <p14:creationId xmlns:p14="http://schemas.microsoft.com/office/powerpoint/2010/main" val="301451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Event in Sweden 19th and 20</a:t>
            </a:r>
            <a:r>
              <a:rPr lang="en-US" baseline="30000" dirty="0"/>
              <a:t>th</a:t>
            </a:r>
            <a:r>
              <a:rPr lang="en-US" dirty="0"/>
              <a:t> October 2022</a:t>
            </a:r>
            <a:endParaRPr dirty="0"/>
          </a:p>
        </p:txBody>
      </p:sp>
      <p:sp>
        <p:nvSpPr>
          <p:cNvPr id="158" name="Google Shape;158;p25"/>
          <p:cNvSpPr txBox="1">
            <a:spLocks noGrp="1"/>
          </p:cNvSpPr>
          <p:nvPr>
            <p:ph type="body" idx="1"/>
          </p:nvPr>
        </p:nvSpPr>
        <p:spPr>
          <a:xfrm>
            <a:off x="232642" y="3959009"/>
            <a:ext cx="8520600" cy="772921"/>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US" sz="1100" dirty="0">
                <a:hlinkClick r:id="rId3"/>
              </a:rPr>
              <a:t>https://</a:t>
            </a:r>
            <a:r>
              <a:rPr lang="en-US" sz="1100" dirty="0" err="1">
                <a:hlinkClick r:id="rId3"/>
              </a:rPr>
              <a:t>community.linuxfoundation.org</a:t>
            </a:r>
            <a:r>
              <a:rPr lang="en-US" sz="1100" dirty="0">
                <a:hlinkClick r:id="rId3"/>
              </a:rPr>
              <a:t>/events/details/</a:t>
            </a:r>
            <a:r>
              <a:rPr lang="en-US" sz="1100" dirty="0" err="1">
                <a:hlinkClick r:id="rId3"/>
              </a:rPr>
              <a:t>lfhq</a:t>
            </a:r>
            <a:r>
              <a:rPr lang="en-US" sz="1100" dirty="0">
                <a:hlinkClick r:id="rId3"/>
              </a:rPr>
              <a:t>-</a:t>
            </a:r>
            <a:r>
              <a:rPr lang="en-US" sz="1100" dirty="0" err="1">
                <a:hlinkClick r:id="rId3"/>
              </a:rPr>
              <a:t>todo</a:t>
            </a:r>
            <a:r>
              <a:rPr lang="en-US" sz="1100" dirty="0">
                <a:hlinkClick r:id="rId3"/>
              </a:rPr>
              <a:t>-group-</a:t>
            </a:r>
            <a:r>
              <a:rPr lang="en-US" sz="1100" dirty="0" err="1">
                <a:hlinkClick r:id="rId3"/>
              </a:rPr>
              <a:t>europe</a:t>
            </a:r>
            <a:r>
              <a:rPr lang="en-US" sz="1100" dirty="0">
                <a:hlinkClick r:id="rId3"/>
              </a:rPr>
              <a:t>-presents-</a:t>
            </a:r>
            <a:r>
              <a:rPr lang="en-US" sz="1100" dirty="0" err="1">
                <a:hlinkClick r:id="rId3"/>
              </a:rPr>
              <a:t>ospologylive</a:t>
            </a:r>
            <a:r>
              <a:rPr lang="en-US" sz="1100" dirty="0">
                <a:hlinkClick r:id="rId3"/>
              </a:rPr>
              <a:t>-workshop-</a:t>
            </a:r>
            <a:r>
              <a:rPr lang="en-US" sz="1100" dirty="0" err="1">
                <a:hlinkClick r:id="rId3"/>
              </a:rPr>
              <a:t>sweden</a:t>
            </a:r>
            <a:r>
              <a:rPr lang="en-US" sz="1100" dirty="0">
                <a:hlinkClick r:id="rId3"/>
              </a:rPr>
              <a:t>/</a:t>
            </a:r>
            <a:endParaRPr sz="1100" dirty="0"/>
          </a:p>
        </p:txBody>
      </p:sp>
      <p:pic>
        <p:nvPicPr>
          <p:cNvPr id="3" name="Picture 2">
            <a:extLst>
              <a:ext uri="{FF2B5EF4-FFF2-40B4-BE49-F238E27FC236}">
                <a16:creationId xmlns:a16="http://schemas.microsoft.com/office/drawing/2014/main" id="{15FB1213-7B0B-5AAE-3B36-00FBA4FE3FCB}"/>
              </a:ext>
            </a:extLst>
          </p:cNvPr>
          <p:cNvPicPr>
            <a:picLocks noChangeAspect="1"/>
          </p:cNvPicPr>
          <p:nvPr/>
        </p:nvPicPr>
        <p:blipFill>
          <a:blip r:embed="rId4"/>
          <a:stretch>
            <a:fillRect/>
          </a:stretch>
        </p:blipFill>
        <p:spPr>
          <a:xfrm>
            <a:off x="789167" y="1085322"/>
            <a:ext cx="7772400" cy="2422855"/>
          </a:xfrm>
          <a:prstGeom prst="rect">
            <a:avLst/>
          </a:prstGeom>
        </p:spPr>
      </p:pic>
      <p:pic>
        <p:nvPicPr>
          <p:cNvPr id="5" name="Picture 4">
            <a:extLst>
              <a:ext uri="{FF2B5EF4-FFF2-40B4-BE49-F238E27FC236}">
                <a16:creationId xmlns:a16="http://schemas.microsoft.com/office/drawing/2014/main" id="{FBE2E258-8BD3-9199-915F-BAC151BB0D92}"/>
              </a:ext>
            </a:extLst>
          </p:cNvPr>
          <p:cNvPicPr>
            <a:picLocks noChangeAspect="1"/>
          </p:cNvPicPr>
          <p:nvPr/>
        </p:nvPicPr>
        <p:blipFill>
          <a:blip r:embed="rId5"/>
          <a:stretch>
            <a:fillRect/>
          </a:stretch>
        </p:blipFill>
        <p:spPr>
          <a:xfrm>
            <a:off x="916389" y="2159040"/>
            <a:ext cx="1732446" cy="1732446"/>
          </a:xfrm>
          <a:prstGeom prst="rect">
            <a:avLst/>
          </a:prstGeom>
        </p:spPr>
      </p:pic>
    </p:spTree>
    <p:extLst>
      <p:ext uri="{BB962C8B-B14F-4D97-AF65-F5344CB8AC3E}">
        <p14:creationId xmlns:p14="http://schemas.microsoft.com/office/powerpoint/2010/main" val="366857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Automation news</a:t>
            </a:r>
            <a:endParaRPr dirty="0"/>
          </a:p>
        </p:txBody>
      </p:sp>
    </p:spTree>
    <p:extLst>
      <p:ext uri="{BB962C8B-B14F-4D97-AF65-F5344CB8AC3E}">
        <p14:creationId xmlns:p14="http://schemas.microsoft.com/office/powerpoint/2010/main" val="178313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Regular meetings open for all</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New Reference Tooling meeting schedule (bi-weekly):</a:t>
            </a:r>
          </a:p>
          <a:p>
            <a:pPr marL="0" lvl="0" indent="0" algn="l" rtl="0">
              <a:spcBef>
                <a:spcPts val="0"/>
              </a:spcBef>
              <a:spcAft>
                <a:spcPts val="1200"/>
              </a:spcAft>
              <a:buNone/>
            </a:pPr>
            <a:r>
              <a:rPr lang="en-US" dirty="0">
                <a:hlinkClick r:id="rId3"/>
              </a:rPr>
              <a:t>https://www.openchainproject.org/news/2022/10/03/openchain-reference-tooling-work-group-meetings-new-regular-schedule</a:t>
            </a:r>
            <a:endParaRPr lang="en-US" dirty="0"/>
          </a:p>
        </p:txBody>
      </p:sp>
    </p:spTree>
    <p:extLst>
      <p:ext uri="{BB962C8B-B14F-4D97-AF65-F5344CB8AC3E}">
        <p14:creationId xmlns:p14="http://schemas.microsoft.com/office/powerpoint/2010/main" val="59095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Other news</a:t>
            </a:r>
            <a:endParaRPr dirty="0"/>
          </a:p>
        </p:txBody>
      </p:sp>
    </p:spTree>
    <p:extLst>
      <p:ext uri="{BB962C8B-B14F-4D97-AF65-F5344CB8AC3E}">
        <p14:creationId xmlns:p14="http://schemas.microsoft.com/office/powerpoint/2010/main" val="389096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Improved Work Group activities</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Our new Monthly Community Call schedule:</a:t>
            </a:r>
          </a:p>
          <a:p>
            <a:pPr marL="0" lvl="0" indent="0" algn="l" rtl="0">
              <a:spcBef>
                <a:spcPts val="0"/>
              </a:spcBef>
              <a:spcAft>
                <a:spcPts val="1200"/>
              </a:spcAft>
              <a:buNone/>
            </a:pPr>
            <a:r>
              <a:rPr lang="en-US" dirty="0">
                <a:hlinkClick r:id="rId3"/>
              </a:rPr>
              <a:t>https://</a:t>
            </a:r>
            <a:r>
              <a:rPr lang="en-US" dirty="0" err="1">
                <a:hlinkClick r:id="rId3"/>
              </a:rPr>
              <a:t>www.openchainproject.org</a:t>
            </a:r>
            <a:r>
              <a:rPr lang="en-US" dirty="0">
                <a:hlinkClick r:id="rId3"/>
              </a:rPr>
              <a:t>/featured/2022/10/06/monthly-community-call-2022-10-04</a:t>
            </a:r>
            <a:endParaRPr lang="en-US" dirty="0"/>
          </a:p>
          <a:p>
            <a:pPr marL="0" lvl="0" indent="0" algn="l" rtl="0">
              <a:spcBef>
                <a:spcPts val="0"/>
              </a:spcBef>
              <a:spcAft>
                <a:spcPts val="1200"/>
              </a:spcAft>
              <a:buNone/>
            </a:pPr>
            <a:r>
              <a:rPr lang="en-US" dirty="0"/>
              <a:t>Our new Work Group structure:</a:t>
            </a:r>
          </a:p>
          <a:p>
            <a:pPr marL="0" lvl="0" indent="0" algn="l" rtl="0">
              <a:spcBef>
                <a:spcPts val="0"/>
              </a:spcBef>
              <a:spcAft>
                <a:spcPts val="1200"/>
              </a:spcAft>
              <a:buNone/>
            </a:pPr>
            <a:r>
              <a:rPr lang="en-US" dirty="0">
                <a:hlinkClick r:id="rId4"/>
              </a:rPr>
              <a:t>https://</a:t>
            </a:r>
            <a:r>
              <a:rPr lang="en-US" dirty="0" err="1">
                <a:hlinkClick r:id="rId4"/>
              </a:rPr>
              <a:t>www.openchainproject.org</a:t>
            </a:r>
            <a:r>
              <a:rPr lang="en-US" dirty="0">
                <a:hlinkClick r:id="rId4"/>
              </a:rPr>
              <a:t>/news/2022/10/12/</a:t>
            </a:r>
            <a:r>
              <a:rPr lang="en-US" dirty="0" err="1">
                <a:hlinkClick r:id="rId4"/>
              </a:rPr>
              <a:t>wg</a:t>
            </a:r>
            <a:r>
              <a:rPr lang="en-US" dirty="0">
                <a:hlinkClick r:id="rId4"/>
              </a:rPr>
              <a:t>-structure</a:t>
            </a:r>
            <a:endParaRPr dirty="0"/>
          </a:p>
        </p:txBody>
      </p:sp>
    </p:spTree>
    <p:extLst>
      <p:ext uri="{BB962C8B-B14F-4D97-AF65-F5344CB8AC3E}">
        <p14:creationId xmlns:p14="http://schemas.microsoft.com/office/powerpoint/2010/main" val="79932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4C1528-DB33-9EB6-B355-E407361E0D2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6301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Work Group Activity in Q4 Announced So Far</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US" dirty="0"/>
              <a:t>New Telco meeting schedule (monthly):</a:t>
            </a:r>
          </a:p>
          <a:p>
            <a:pPr marL="0" lvl="0" indent="0" algn="l" rtl="0">
              <a:spcBef>
                <a:spcPts val="0"/>
              </a:spcBef>
              <a:spcAft>
                <a:spcPts val="1200"/>
              </a:spcAft>
              <a:buNone/>
            </a:pPr>
            <a:r>
              <a:rPr lang="en-US" dirty="0">
                <a:hlinkClick r:id="rId3"/>
              </a:rPr>
              <a:t>https://</a:t>
            </a:r>
            <a:r>
              <a:rPr lang="en-US" dirty="0" err="1">
                <a:hlinkClick r:id="rId3"/>
              </a:rPr>
              <a:t>www.openchainproject.org</a:t>
            </a:r>
            <a:r>
              <a:rPr lang="en-US" dirty="0">
                <a:hlinkClick r:id="rId3"/>
              </a:rPr>
              <a:t>/news/2022/10/13/telco-work-group-meetings-new-regular-schedule</a:t>
            </a:r>
            <a:endParaRPr lang="en-US" dirty="0"/>
          </a:p>
          <a:p>
            <a:pPr marL="0" lvl="0" indent="0" algn="l" rtl="0">
              <a:spcBef>
                <a:spcPts val="0"/>
              </a:spcBef>
              <a:spcAft>
                <a:spcPts val="1200"/>
              </a:spcAft>
              <a:buNone/>
            </a:pPr>
            <a:r>
              <a:rPr lang="en-US" dirty="0"/>
              <a:t>Automotive Work Group Meeting:</a:t>
            </a:r>
          </a:p>
          <a:p>
            <a:pPr marL="0" lvl="0" indent="0" algn="l" rtl="0">
              <a:spcBef>
                <a:spcPts val="0"/>
              </a:spcBef>
              <a:spcAft>
                <a:spcPts val="1200"/>
              </a:spcAft>
              <a:buNone/>
            </a:pPr>
            <a:r>
              <a:rPr lang="en-US" dirty="0">
                <a:hlinkClick r:id="rId4"/>
              </a:rPr>
              <a:t>https://</a:t>
            </a:r>
            <a:r>
              <a:rPr lang="en-US" dirty="0" err="1">
                <a:hlinkClick r:id="rId4"/>
              </a:rPr>
              <a:t>www.openchainproject.org</a:t>
            </a:r>
            <a:r>
              <a:rPr lang="en-US" dirty="0">
                <a:hlinkClick r:id="rId4"/>
              </a:rPr>
              <a:t>/news/2022/10/12/automotive-wg-meeting-2022-11-11</a:t>
            </a:r>
            <a:endParaRPr lang="en-US" dirty="0"/>
          </a:p>
          <a:p>
            <a:pPr marL="0" lvl="0" indent="0" algn="l" rtl="0">
              <a:spcBef>
                <a:spcPts val="0"/>
              </a:spcBef>
              <a:spcAft>
                <a:spcPts val="1200"/>
              </a:spcAft>
              <a:buNone/>
            </a:pPr>
            <a:r>
              <a:rPr lang="en-US" dirty="0"/>
              <a:t>Japan Work Group meeting:</a:t>
            </a:r>
          </a:p>
          <a:p>
            <a:pPr marL="0" lvl="0" indent="0" algn="l" rtl="0">
              <a:spcBef>
                <a:spcPts val="0"/>
              </a:spcBef>
              <a:spcAft>
                <a:spcPts val="1200"/>
              </a:spcAft>
              <a:buNone/>
            </a:pPr>
            <a:r>
              <a:rPr lang="en-US" dirty="0">
                <a:hlinkClick r:id="rId5"/>
              </a:rPr>
              <a:t>https://</a:t>
            </a:r>
            <a:r>
              <a:rPr lang="en-US" dirty="0" err="1">
                <a:hlinkClick r:id="rId5"/>
              </a:rPr>
              <a:t>www.openchainproject.org</a:t>
            </a:r>
            <a:r>
              <a:rPr lang="en-US" dirty="0">
                <a:hlinkClick r:id="rId5"/>
              </a:rPr>
              <a:t>/news/2022/10/06/japan-wg-25</a:t>
            </a:r>
            <a:endParaRPr lang="en-US" dirty="0"/>
          </a:p>
          <a:p>
            <a:pPr marL="0" lvl="0" indent="0" algn="l" rtl="0">
              <a:spcBef>
                <a:spcPts val="0"/>
              </a:spcBef>
              <a:spcAft>
                <a:spcPts val="1200"/>
              </a:spcAft>
              <a:buNone/>
            </a:pPr>
            <a:r>
              <a:rPr lang="en-US" dirty="0"/>
              <a:t>Germany Work Group meeting:</a:t>
            </a:r>
          </a:p>
          <a:p>
            <a:pPr marL="0" lvl="0" indent="0" algn="l" rtl="0">
              <a:spcBef>
                <a:spcPts val="0"/>
              </a:spcBef>
              <a:spcAft>
                <a:spcPts val="1200"/>
              </a:spcAft>
              <a:buNone/>
            </a:pPr>
            <a:r>
              <a:rPr lang="en-US" dirty="0">
                <a:hlinkClick r:id="rId6"/>
              </a:rPr>
              <a:t>https://</a:t>
            </a:r>
            <a:r>
              <a:rPr lang="en-US" dirty="0" err="1">
                <a:hlinkClick r:id="rId6"/>
              </a:rPr>
              <a:t>www.openchainproject.org</a:t>
            </a:r>
            <a:r>
              <a:rPr lang="en-US" dirty="0">
                <a:hlinkClick r:id="rId6"/>
              </a:rPr>
              <a:t>/featured/2022/09/29/germany-wg-2022-11-16</a:t>
            </a:r>
            <a:endParaRPr dirty="0"/>
          </a:p>
        </p:txBody>
      </p:sp>
    </p:spTree>
    <p:extLst>
      <p:ext uri="{BB962C8B-B14F-4D97-AF65-F5344CB8AC3E}">
        <p14:creationId xmlns:p14="http://schemas.microsoft.com/office/powerpoint/2010/main" val="323961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OSCAR Event in China with CAICT + </a:t>
            </a:r>
            <a:r>
              <a:rPr lang="en-US" dirty="0" err="1"/>
              <a:t>OpenAtom</a:t>
            </a:r>
            <a:endParaRPr dirty="0"/>
          </a:p>
        </p:txBody>
      </p:sp>
      <p:sp>
        <p:nvSpPr>
          <p:cNvPr id="158" name="Google Shape;158;p25"/>
          <p:cNvSpPr txBox="1">
            <a:spLocks noGrp="1"/>
          </p:cNvSpPr>
          <p:nvPr>
            <p:ph type="body" idx="1"/>
          </p:nvPr>
        </p:nvSpPr>
        <p:spPr>
          <a:xfrm>
            <a:off x="280350" y="3997650"/>
            <a:ext cx="8520600" cy="6078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US" dirty="0">
                <a:hlinkClick r:id="rId3"/>
              </a:rPr>
              <a:t>https://</a:t>
            </a:r>
            <a:r>
              <a:rPr lang="en-US" dirty="0" err="1">
                <a:hlinkClick r:id="rId3"/>
              </a:rPr>
              <a:t>www.openchainproject.org</a:t>
            </a:r>
            <a:r>
              <a:rPr lang="en-US" dirty="0">
                <a:hlinkClick r:id="rId3"/>
              </a:rPr>
              <a:t>/news/2022/10/12/oscar-2022-report</a:t>
            </a:r>
            <a:endParaRPr dirty="0"/>
          </a:p>
        </p:txBody>
      </p:sp>
      <p:pic>
        <p:nvPicPr>
          <p:cNvPr id="5" name="Picture 4">
            <a:extLst>
              <a:ext uri="{FF2B5EF4-FFF2-40B4-BE49-F238E27FC236}">
                <a16:creationId xmlns:a16="http://schemas.microsoft.com/office/drawing/2014/main" id="{E9718F76-B1E6-9EC8-34BC-8B6154142C7F}"/>
              </a:ext>
            </a:extLst>
          </p:cNvPr>
          <p:cNvPicPr>
            <a:picLocks noChangeAspect="1"/>
          </p:cNvPicPr>
          <p:nvPr/>
        </p:nvPicPr>
        <p:blipFill>
          <a:blip r:embed="rId4"/>
          <a:stretch>
            <a:fillRect/>
          </a:stretch>
        </p:blipFill>
        <p:spPr>
          <a:xfrm>
            <a:off x="3859115" y="1215190"/>
            <a:ext cx="4173690" cy="2782460"/>
          </a:xfrm>
          <a:prstGeom prst="rect">
            <a:avLst/>
          </a:prstGeom>
        </p:spPr>
      </p:pic>
      <p:pic>
        <p:nvPicPr>
          <p:cNvPr id="3" name="Picture 2">
            <a:extLst>
              <a:ext uri="{FF2B5EF4-FFF2-40B4-BE49-F238E27FC236}">
                <a16:creationId xmlns:a16="http://schemas.microsoft.com/office/drawing/2014/main" id="{211A4411-8919-53A3-0914-5587F57D6794}"/>
              </a:ext>
            </a:extLst>
          </p:cNvPr>
          <p:cNvPicPr>
            <a:picLocks noChangeAspect="1"/>
          </p:cNvPicPr>
          <p:nvPr/>
        </p:nvPicPr>
        <p:blipFill>
          <a:blip r:embed="rId5"/>
          <a:stretch>
            <a:fillRect/>
          </a:stretch>
        </p:blipFill>
        <p:spPr>
          <a:xfrm>
            <a:off x="928315" y="1061035"/>
            <a:ext cx="3851661" cy="2567774"/>
          </a:xfrm>
          <a:prstGeom prst="rect">
            <a:avLst/>
          </a:prstGeom>
        </p:spPr>
      </p:pic>
    </p:spTree>
    <p:extLst>
      <p:ext uri="{BB962C8B-B14F-4D97-AF65-F5344CB8AC3E}">
        <p14:creationId xmlns:p14="http://schemas.microsoft.com/office/powerpoint/2010/main" val="119705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Anti-Trust Policy Notice</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fontScale="85000" lnSpcReduction="20000"/>
          </a:bodyPr>
          <a:lstStyle/>
          <a:p>
            <a:pPr marL="285750" indent="-285750">
              <a:spcAft>
                <a:spcPts val="1200"/>
              </a:spcAft>
            </a:pPr>
            <a:r>
              <a:rPr lang="en-US" dirty="0"/>
              <a:t>Linux Foundation meetings involve participation by industry competitors, and it is the intention of the Linux Foundation to conduct all of its activities in accordance with applicable antitrust and competition laws. It is therefore extremely important that attendees adhere to meeting agendas, and be aware of, and not participate in, any activities that are prohibited under applicable US state, federal or foreign antitrust and competition laws.</a:t>
            </a:r>
          </a:p>
          <a:p>
            <a:pPr marL="285750" indent="-285750">
              <a:spcAft>
                <a:spcPts val="1200"/>
              </a:spcAft>
            </a:pPr>
            <a:r>
              <a:rPr lang="en-US" dirty="0"/>
              <a:t> Examples of types of actions that are prohibited at Linux Foundation meetings and in connection with Linux Foundation activities are described in the Linux Foundation Antitrust Policy available at http://</a:t>
            </a:r>
            <a:r>
              <a:rPr lang="en-US" dirty="0" err="1"/>
              <a:t>www.linuxfoundation.org</a:t>
            </a:r>
            <a:r>
              <a:rPr lang="en-US" dirty="0"/>
              <a:t>/antitrust-policy. If you have questions about these matters, please contact your company counsel, or if you are a member of the Linux Foundation, feel free to contact Andrew </a:t>
            </a:r>
            <a:r>
              <a:rPr lang="en-US" dirty="0" err="1"/>
              <a:t>Updegrove</a:t>
            </a:r>
            <a:r>
              <a:rPr lang="en-US" dirty="0"/>
              <a:t> of the firm of </a:t>
            </a:r>
            <a:r>
              <a:rPr lang="en-US" dirty="0" err="1"/>
              <a:t>Gesmer</a:t>
            </a:r>
            <a:r>
              <a:rPr lang="en-US" dirty="0"/>
              <a:t> </a:t>
            </a:r>
            <a:r>
              <a:rPr lang="en-US" dirty="0" err="1"/>
              <a:t>Updegrove</a:t>
            </a:r>
            <a:r>
              <a:rPr lang="en-US" dirty="0"/>
              <a:t> LLP, which provides legal counsel to the Linux Foundation.</a:t>
            </a:r>
          </a:p>
          <a:p>
            <a:pPr marL="0" lvl="0" indent="0" algn="l" rtl="0">
              <a:spcBef>
                <a:spcPts val="0"/>
              </a:spcBef>
              <a:spcAft>
                <a:spcPts val="1200"/>
              </a:spcAft>
              <a:buNone/>
            </a:pPr>
            <a:endParaRPr lang="en-US" dirty="0"/>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122603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Partner program continues to grow</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n-US" dirty="0"/>
          </a:p>
          <a:p>
            <a:pPr marL="0" lvl="0" indent="0" algn="l" rtl="0">
              <a:spcBef>
                <a:spcPts val="0"/>
              </a:spcBef>
              <a:spcAft>
                <a:spcPts val="1200"/>
              </a:spcAft>
              <a:buNone/>
            </a:pPr>
            <a:endParaRPr lang="en-US" dirty="0"/>
          </a:p>
          <a:p>
            <a:pPr marL="0" lvl="0" indent="0" algn="l" rtl="0">
              <a:spcBef>
                <a:spcPts val="0"/>
              </a:spcBef>
              <a:spcAft>
                <a:spcPts val="1200"/>
              </a:spcAft>
              <a:buNone/>
            </a:pPr>
            <a:endParaRPr lang="en-US" dirty="0"/>
          </a:p>
          <a:p>
            <a:pPr marL="0" lvl="0" indent="0" algn="l" rtl="0">
              <a:spcBef>
                <a:spcPts val="0"/>
              </a:spcBef>
              <a:spcAft>
                <a:spcPts val="1200"/>
              </a:spcAft>
              <a:buNone/>
            </a:pPr>
            <a:r>
              <a:rPr lang="en-US" dirty="0" err="1"/>
              <a:t>Witzel</a:t>
            </a:r>
            <a:r>
              <a:rPr lang="en-US" dirty="0"/>
              <a:t> </a:t>
            </a:r>
            <a:r>
              <a:rPr lang="en-US" dirty="0" err="1"/>
              <a:t>Erb</a:t>
            </a:r>
            <a:r>
              <a:rPr lang="en-US" dirty="0"/>
              <a:t> </a:t>
            </a:r>
            <a:r>
              <a:rPr lang="en-US" dirty="0" err="1"/>
              <a:t>Backu</a:t>
            </a:r>
            <a:r>
              <a:rPr lang="en-US" dirty="0"/>
              <a:t> &amp; Partner, a law firm founded in 2020 by alumni of the Munich law firm SSW Schneider Schiffer </a:t>
            </a:r>
            <a:r>
              <a:rPr lang="en-US" dirty="0" err="1"/>
              <a:t>Weihermüller</a:t>
            </a:r>
            <a:r>
              <a:rPr lang="en-US" dirty="0"/>
              <a:t>, has joined the OpenChain Partner Program. </a:t>
            </a:r>
          </a:p>
          <a:p>
            <a:pPr marL="0" lvl="0" indent="0" algn="l" rtl="0">
              <a:spcBef>
                <a:spcPts val="0"/>
              </a:spcBef>
              <a:spcAft>
                <a:spcPts val="1200"/>
              </a:spcAft>
              <a:buNone/>
            </a:pPr>
            <a:r>
              <a:rPr lang="en-US" dirty="0">
                <a:hlinkClick r:id="rId3"/>
              </a:rPr>
              <a:t>https://</a:t>
            </a:r>
            <a:r>
              <a:rPr lang="en-US" dirty="0" err="1">
                <a:hlinkClick r:id="rId3"/>
              </a:rPr>
              <a:t>www.openchainproject.org</a:t>
            </a:r>
            <a:r>
              <a:rPr lang="en-US" dirty="0">
                <a:hlinkClick r:id="rId3"/>
              </a:rPr>
              <a:t>/news/2022/10/14/</a:t>
            </a:r>
            <a:r>
              <a:rPr lang="en-US" dirty="0" err="1">
                <a:hlinkClick r:id="rId3"/>
              </a:rPr>
              <a:t>witzel-erb-backu</a:t>
            </a:r>
            <a:endParaRPr lang="en-US" dirty="0"/>
          </a:p>
        </p:txBody>
      </p:sp>
      <p:pic>
        <p:nvPicPr>
          <p:cNvPr id="3" name="Picture 2">
            <a:extLst>
              <a:ext uri="{FF2B5EF4-FFF2-40B4-BE49-F238E27FC236}">
                <a16:creationId xmlns:a16="http://schemas.microsoft.com/office/drawing/2014/main" id="{D1DBC627-B832-3540-428A-CED8424EAFCD}"/>
              </a:ext>
            </a:extLst>
          </p:cNvPr>
          <p:cNvPicPr>
            <a:picLocks noChangeAspect="1"/>
          </p:cNvPicPr>
          <p:nvPr/>
        </p:nvPicPr>
        <p:blipFill>
          <a:blip r:embed="rId4"/>
          <a:stretch>
            <a:fillRect/>
          </a:stretch>
        </p:blipFill>
        <p:spPr>
          <a:xfrm>
            <a:off x="3452229" y="1117102"/>
            <a:ext cx="2176842" cy="1486452"/>
          </a:xfrm>
          <a:prstGeom prst="rect">
            <a:avLst/>
          </a:prstGeom>
        </p:spPr>
      </p:pic>
    </p:spTree>
    <p:extLst>
      <p:ext uri="{BB962C8B-B14F-4D97-AF65-F5344CB8AC3E}">
        <p14:creationId xmlns:p14="http://schemas.microsoft.com/office/powerpoint/2010/main" val="220668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a:t>Work on standards and core material</a:t>
            </a:r>
            <a:endParaRPr dirty="0"/>
          </a:p>
        </p:txBody>
      </p:sp>
    </p:spTree>
    <p:extLst>
      <p:ext uri="{BB962C8B-B14F-4D97-AF65-F5344CB8AC3E}">
        <p14:creationId xmlns:p14="http://schemas.microsoft.com/office/powerpoint/2010/main" val="154414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Let’s start on Security Assurance 2.0 – ETA 2023</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The specification is on GitHub here:</a:t>
            </a:r>
          </a:p>
          <a:p>
            <a:pPr marL="0" lvl="0" indent="0" algn="l" rtl="0">
              <a:spcBef>
                <a:spcPts val="0"/>
              </a:spcBef>
              <a:spcAft>
                <a:spcPts val="1200"/>
              </a:spcAft>
              <a:buNone/>
            </a:pPr>
            <a:r>
              <a:rPr lang="en-US" dirty="0">
                <a:hlinkClick r:id="rId3"/>
              </a:rPr>
              <a:t>https://github.com/OpenChain-Project/Security-Assurance-Specification</a:t>
            </a:r>
            <a:endParaRPr lang="en-US" dirty="0"/>
          </a:p>
          <a:p>
            <a:pPr marL="0" lvl="0" indent="0" algn="l" rtl="0">
              <a:spcBef>
                <a:spcPts val="0"/>
              </a:spcBef>
              <a:spcAft>
                <a:spcPts val="1200"/>
              </a:spcAft>
              <a:buNone/>
            </a:pPr>
            <a:r>
              <a:rPr lang="en-US" dirty="0"/>
              <a:t>Review and open issues with suggestions for improvement:</a:t>
            </a:r>
          </a:p>
          <a:p>
            <a:pPr marL="0" lvl="0" indent="0" algn="l" rtl="0">
              <a:spcBef>
                <a:spcPts val="0"/>
              </a:spcBef>
              <a:spcAft>
                <a:spcPts val="1200"/>
              </a:spcAft>
              <a:buNone/>
            </a:pPr>
            <a:r>
              <a:rPr lang="en-US" dirty="0">
                <a:hlinkClick r:id="rId4"/>
              </a:rPr>
              <a:t>https://github.com/OpenChain-Project/Security-Assurance-Specification/issues</a:t>
            </a:r>
            <a:endParaRPr lang="en-US" dirty="0"/>
          </a:p>
          <a:p>
            <a:pPr marL="0" lvl="0" indent="0" algn="l" rtl="0">
              <a:spcBef>
                <a:spcPts val="0"/>
              </a:spcBef>
              <a:spcAft>
                <a:spcPts val="1200"/>
              </a:spcAft>
              <a:buNone/>
            </a:pPr>
            <a:r>
              <a:rPr lang="en-US" dirty="0"/>
              <a:t>We will be editing the next version of the specification on these calls moving forward.</a:t>
            </a:r>
            <a:endParaRPr dirty="0"/>
          </a:p>
        </p:txBody>
      </p:sp>
    </p:spTree>
    <p:extLst>
      <p:ext uri="{BB962C8B-B14F-4D97-AF65-F5344CB8AC3E}">
        <p14:creationId xmlns:p14="http://schemas.microsoft.com/office/powerpoint/2010/main" val="15496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Let’s start on License Compliance 3.0 – ETA 2024</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The OpenChain (licensing compliance) specification 2.1 is on GitHub here:</a:t>
            </a:r>
          </a:p>
          <a:p>
            <a:pPr marL="0" lvl="0" indent="0" algn="l" rtl="0">
              <a:spcBef>
                <a:spcPts val="0"/>
              </a:spcBef>
              <a:spcAft>
                <a:spcPts val="1200"/>
              </a:spcAft>
              <a:buNone/>
            </a:pPr>
            <a:r>
              <a:rPr lang="en-US" dirty="0">
                <a:hlinkClick r:id="rId3"/>
              </a:rPr>
              <a:t>https://</a:t>
            </a:r>
            <a:r>
              <a:rPr lang="en-US" dirty="0" err="1">
                <a:hlinkClick r:id="rId3"/>
              </a:rPr>
              <a:t>github.com</a:t>
            </a:r>
            <a:r>
              <a:rPr lang="en-US" dirty="0">
                <a:hlinkClick r:id="rId3"/>
              </a:rPr>
              <a:t>/OpenChain-Project/License-Compliance-Specification</a:t>
            </a:r>
            <a:endParaRPr lang="en-US" dirty="0"/>
          </a:p>
          <a:p>
            <a:pPr marL="0" lvl="0" indent="0" algn="l" rtl="0">
              <a:spcBef>
                <a:spcPts val="0"/>
              </a:spcBef>
              <a:spcAft>
                <a:spcPts val="1200"/>
              </a:spcAft>
              <a:buNone/>
            </a:pPr>
            <a:r>
              <a:rPr lang="en-US" dirty="0"/>
              <a:t>Review and open issues with suggestions for improvement:</a:t>
            </a:r>
          </a:p>
          <a:p>
            <a:pPr marL="0" lvl="0" indent="0" algn="l" rtl="0">
              <a:spcBef>
                <a:spcPts val="0"/>
              </a:spcBef>
              <a:spcAft>
                <a:spcPts val="1200"/>
              </a:spcAft>
              <a:buNone/>
            </a:pPr>
            <a:r>
              <a:rPr lang="en-US" dirty="0">
                <a:hlinkClick r:id="rId4"/>
              </a:rPr>
              <a:t>https://</a:t>
            </a:r>
            <a:r>
              <a:rPr lang="en-US" dirty="0" err="1">
                <a:hlinkClick r:id="rId4"/>
              </a:rPr>
              <a:t>github.com</a:t>
            </a:r>
            <a:r>
              <a:rPr lang="en-US" dirty="0">
                <a:hlinkClick r:id="rId4"/>
              </a:rPr>
              <a:t>/OpenChain-Project/License-Compliance-Specification/issues</a:t>
            </a:r>
            <a:endParaRPr lang="en-US" dirty="0"/>
          </a:p>
          <a:p>
            <a:pPr marL="0" lvl="0" indent="0" algn="l" rtl="0">
              <a:spcBef>
                <a:spcPts val="0"/>
              </a:spcBef>
              <a:spcAft>
                <a:spcPts val="1200"/>
              </a:spcAft>
              <a:buNone/>
            </a:pPr>
            <a:r>
              <a:rPr lang="en-US" dirty="0"/>
              <a:t>We will be editing the next version of the specification on these calls moving forward.</a:t>
            </a:r>
            <a:endParaRPr dirty="0"/>
          </a:p>
        </p:txBody>
      </p:sp>
    </p:spTree>
    <p:extLst>
      <p:ext uri="{BB962C8B-B14F-4D97-AF65-F5344CB8AC3E}">
        <p14:creationId xmlns:p14="http://schemas.microsoft.com/office/powerpoint/2010/main" val="90467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a:t>Work on reference and supporting material</a:t>
            </a:r>
            <a:endParaRPr dirty="0"/>
          </a:p>
        </p:txBody>
      </p:sp>
    </p:spTree>
    <p:extLst>
      <p:ext uri="{BB962C8B-B14F-4D97-AF65-F5344CB8AC3E}">
        <p14:creationId xmlns:p14="http://schemas.microsoft.com/office/powerpoint/2010/main" val="1283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Making it easier to create and update material</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Huge project to update our reference material to easier to edit formats:</a:t>
            </a:r>
          </a:p>
          <a:p>
            <a:pPr marL="0" lvl="0" indent="0" algn="l" rtl="0">
              <a:spcBef>
                <a:spcPts val="0"/>
              </a:spcBef>
              <a:spcAft>
                <a:spcPts val="1200"/>
              </a:spcAft>
              <a:buNone/>
            </a:pPr>
            <a:r>
              <a:rPr lang="en-US" dirty="0">
                <a:hlinkClick r:id="rId3"/>
              </a:rPr>
              <a:t>https://www.openchainproject.org/news/2022/10/05/call-to-action-markdown-ends</a:t>
            </a:r>
            <a:endParaRPr lang="en-US" dirty="0"/>
          </a:p>
          <a:p>
            <a:pPr marL="0" lvl="0" indent="0" algn="l" rtl="0">
              <a:spcBef>
                <a:spcPts val="0"/>
              </a:spcBef>
              <a:spcAft>
                <a:spcPts val="1200"/>
              </a:spcAft>
              <a:buNone/>
            </a:pPr>
            <a:r>
              <a:rPr lang="en-US" dirty="0"/>
              <a:t>Example is the new self-certification material:</a:t>
            </a:r>
          </a:p>
          <a:p>
            <a:pPr marL="0" lvl="0" indent="0" algn="l" rtl="0">
              <a:spcBef>
                <a:spcPts val="0"/>
              </a:spcBef>
              <a:spcAft>
                <a:spcPts val="1200"/>
              </a:spcAft>
              <a:buNone/>
            </a:pPr>
            <a:r>
              <a:rPr lang="en-US" dirty="0">
                <a:hlinkClick r:id="rId4"/>
              </a:rPr>
              <a:t>https://www.openchainproject.org/news/2022/10/05/preparing-next-gen-openchain-self-certification-questionnaire-and-checklist</a:t>
            </a:r>
            <a:endParaRPr lang="en-US" dirty="0"/>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114974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Progress around Playbooks</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New Small Company playbook (suitable for all company sizes):</a:t>
            </a:r>
          </a:p>
          <a:p>
            <a:pPr marL="0" lvl="0" indent="0" algn="l" rtl="0">
              <a:spcBef>
                <a:spcPts val="0"/>
              </a:spcBef>
              <a:spcAft>
                <a:spcPts val="1200"/>
              </a:spcAft>
              <a:buNone/>
            </a:pPr>
            <a:r>
              <a:rPr lang="en-US" dirty="0">
                <a:hlinkClick r:id="rId3"/>
              </a:rPr>
              <a:t>https://www.openchainproject.org/news/2022/10/04/small-company-playbook-v1</a:t>
            </a:r>
            <a:endParaRPr lang="en-US" dirty="0"/>
          </a:p>
          <a:p>
            <a:pPr marL="0" lvl="0" indent="0" algn="l" rtl="0">
              <a:spcBef>
                <a:spcPts val="0"/>
              </a:spcBef>
              <a:spcAft>
                <a:spcPts val="1200"/>
              </a:spcAft>
              <a:buNone/>
            </a:pPr>
            <a:r>
              <a:rPr lang="en-US" dirty="0"/>
              <a:t>We need to review and update Medium Company + create Large Company playbooks moving forward:</a:t>
            </a:r>
          </a:p>
          <a:p>
            <a:pPr marL="0" lvl="0" indent="0" algn="l" rtl="0">
              <a:spcBef>
                <a:spcPts val="0"/>
              </a:spcBef>
              <a:spcAft>
                <a:spcPts val="1200"/>
              </a:spcAft>
              <a:buNone/>
            </a:pPr>
            <a:r>
              <a:rPr lang="en-US" dirty="0">
                <a:hlinkClick r:id="rId4"/>
              </a:rPr>
              <a:t>https://</a:t>
            </a:r>
            <a:r>
              <a:rPr lang="en-US" dirty="0" err="1">
                <a:hlinkClick r:id="rId4"/>
              </a:rPr>
              <a:t>github.com</a:t>
            </a:r>
            <a:r>
              <a:rPr lang="en-US" dirty="0">
                <a:hlinkClick r:id="rId4"/>
              </a:rPr>
              <a:t>/OpenChain-Project/Reference-Material/tree/master/PlayBooks/Official/Version-1/Medium-Company/</a:t>
            </a:r>
            <a:r>
              <a:rPr lang="en-US" dirty="0" err="1">
                <a:hlinkClick r:id="rId4"/>
              </a:rPr>
              <a:t>en</a:t>
            </a:r>
            <a:endParaRPr dirty="0"/>
          </a:p>
        </p:txBody>
      </p:sp>
    </p:spTree>
    <p:extLst>
      <p:ext uri="{BB962C8B-B14F-4D97-AF65-F5344CB8AC3E}">
        <p14:creationId xmlns:p14="http://schemas.microsoft.com/office/powerpoint/2010/main" val="316242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Call for support</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We are looking for contributions to help make more material in the reference library easier to edit and easier to translate.</a:t>
            </a:r>
          </a:p>
          <a:p>
            <a:pPr marL="0" lvl="0" indent="0" algn="l" rtl="0">
              <a:spcBef>
                <a:spcPts val="0"/>
              </a:spcBef>
              <a:spcAft>
                <a:spcPts val="1200"/>
              </a:spcAft>
              <a:buNone/>
            </a:pPr>
            <a:r>
              <a:rPr lang="en-US" dirty="0"/>
              <a:t>Our Education Work Group will be using these calls from November for live editing of key material.</a:t>
            </a:r>
          </a:p>
          <a:p>
            <a:pPr marL="0" lvl="0" indent="0" algn="l" rtl="0">
              <a:spcBef>
                <a:spcPts val="0"/>
              </a:spcBef>
              <a:spcAft>
                <a:spcPts val="1200"/>
              </a:spcAft>
              <a:buNone/>
            </a:pPr>
            <a:r>
              <a:rPr lang="en-US" dirty="0"/>
              <a:t>You can also track material and contribute via GitHub:</a:t>
            </a:r>
          </a:p>
          <a:p>
            <a:pPr marL="0" lvl="0" indent="0" algn="l" rtl="0">
              <a:spcBef>
                <a:spcPts val="0"/>
              </a:spcBef>
              <a:spcAft>
                <a:spcPts val="1200"/>
              </a:spcAft>
              <a:buNone/>
            </a:pPr>
            <a:r>
              <a:rPr lang="en-US" dirty="0">
                <a:hlinkClick r:id="rId3"/>
              </a:rPr>
              <a:t>https://</a:t>
            </a:r>
            <a:r>
              <a:rPr lang="en-US" dirty="0" err="1">
                <a:hlinkClick r:id="rId3"/>
              </a:rPr>
              <a:t>github.com</a:t>
            </a:r>
            <a:r>
              <a:rPr lang="en-US" dirty="0">
                <a:hlinkClick r:id="rId3"/>
              </a:rPr>
              <a:t>/OpenChain-Project/Reference-Material</a:t>
            </a:r>
            <a:endParaRPr dirty="0"/>
          </a:p>
        </p:txBody>
      </p:sp>
    </p:spTree>
    <p:extLst>
      <p:ext uri="{BB962C8B-B14F-4D97-AF65-F5344CB8AC3E}">
        <p14:creationId xmlns:p14="http://schemas.microsoft.com/office/powerpoint/2010/main" val="68545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Work to support other projects</a:t>
            </a:r>
            <a:endParaRPr dirty="0"/>
          </a:p>
        </p:txBody>
      </p:sp>
    </p:spTree>
    <p:extLst>
      <p:ext uri="{BB962C8B-B14F-4D97-AF65-F5344CB8AC3E}">
        <p14:creationId xmlns:p14="http://schemas.microsoft.com/office/powerpoint/2010/main" val="183556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Events coming up</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Our next big event is Open Compliance Summit, December 7</a:t>
            </a:r>
            <a:r>
              <a:rPr lang="en-US" baseline="30000" dirty="0"/>
              <a:t>th</a:t>
            </a:r>
            <a:r>
              <a:rPr lang="en-US" dirty="0"/>
              <a:t> and 8</a:t>
            </a:r>
            <a:r>
              <a:rPr lang="en-US" baseline="30000" dirty="0"/>
              <a:t>th</a:t>
            </a:r>
            <a:r>
              <a:rPr lang="en-US" dirty="0"/>
              <a:t> in Yokohama, Japan</a:t>
            </a:r>
          </a:p>
          <a:p>
            <a:pPr marL="0" lvl="0" indent="0" algn="l" rtl="0">
              <a:spcBef>
                <a:spcPts val="0"/>
              </a:spcBef>
              <a:spcAft>
                <a:spcPts val="1200"/>
              </a:spcAft>
              <a:buNone/>
            </a:pPr>
            <a:r>
              <a:rPr lang="en-US" dirty="0"/>
              <a:t>This event will cover license, security and export control compliance</a:t>
            </a:r>
          </a:p>
          <a:p>
            <a:pPr marL="0" lvl="0" indent="0" algn="l" rtl="0">
              <a:spcBef>
                <a:spcPts val="0"/>
              </a:spcBef>
              <a:spcAft>
                <a:spcPts val="1200"/>
              </a:spcAft>
              <a:buNone/>
            </a:pPr>
            <a:r>
              <a:rPr lang="en-US" dirty="0"/>
              <a:t>We also expect to host OpenChain, TODO and SPDX Mini-Summit adjacent</a:t>
            </a:r>
          </a:p>
          <a:p>
            <a:pPr marL="0" lvl="0" indent="0" algn="l" rtl="0">
              <a:spcBef>
                <a:spcPts val="0"/>
              </a:spcBef>
              <a:spcAft>
                <a:spcPts val="1200"/>
              </a:spcAft>
              <a:buNone/>
            </a:pPr>
            <a:r>
              <a:rPr lang="en-US" dirty="0"/>
              <a:t>Learn more: </a:t>
            </a:r>
            <a:r>
              <a:rPr lang="en-US" dirty="0">
                <a:hlinkClick r:id="rId3"/>
              </a:rPr>
              <a:t>https://</a:t>
            </a:r>
            <a:r>
              <a:rPr lang="en-US" dirty="0" err="1">
                <a:hlinkClick r:id="rId3"/>
              </a:rPr>
              <a:t>events.linuxfoundation.org</a:t>
            </a:r>
            <a:r>
              <a:rPr lang="en-US" dirty="0">
                <a:hlinkClick r:id="rId3"/>
              </a:rPr>
              <a:t>/open-compliance-summit/</a:t>
            </a:r>
            <a:endParaRPr dirty="0"/>
          </a:p>
        </p:txBody>
      </p:sp>
      <p:pic>
        <p:nvPicPr>
          <p:cNvPr id="3" name="Picture 2">
            <a:extLst>
              <a:ext uri="{FF2B5EF4-FFF2-40B4-BE49-F238E27FC236}">
                <a16:creationId xmlns:a16="http://schemas.microsoft.com/office/drawing/2014/main" id="{CCE44157-795E-D65A-BC79-1FB46EB3E6B9}"/>
              </a:ext>
            </a:extLst>
          </p:cNvPr>
          <p:cNvPicPr>
            <a:picLocks noChangeAspect="1"/>
          </p:cNvPicPr>
          <p:nvPr/>
        </p:nvPicPr>
        <p:blipFill>
          <a:blip r:embed="rId4"/>
          <a:stretch>
            <a:fillRect/>
          </a:stretch>
        </p:blipFill>
        <p:spPr>
          <a:xfrm>
            <a:off x="3587344" y="3562217"/>
            <a:ext cx="1969312" cy="1463040"/>
          </a:xfrm>
          <a:prstGeom prst="rect">
            <a:avLst/>
          </a:prstGeom>
        </p:spPr>
      </p:pic>
    </p:spTree>
    <p:extLst>
      <p:ext uri="{BB962C8B-B14F-4D97-AF65-F5344CB8AC3E}">
        <p14:creationId xmlns:p14="http://schemas.microsoft.com/office/powerpoint/2010/main" val="307218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Regular Agenda</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fontScale="62500" lnSpcReduction="20000"/>
          </a:bodyPr>
          <a:lstStyle/>
          <a:p>
            <a:pPr marL="285750" indent="-285750">
              <a:spcAft>
                <a:spcPts val="1200"/>
              </a:spcAft>
              <a:buSzPct val="100000"/>
              <a:buFont typeface="Arial" panose="020B0604020202020204" pitchFamily="34" charset="0"/>
              <a:buChar char="•"/>
            </a:pPr>
            <a:r>
              <a:rPr lang="en-US" dirty="0"/>
              <a:t>Introductions </a:t>
            </a:r>
          </a:p>
          <a:p>
            <a:pPr marL="285750" indent="-285750">
              <a:spcAft>
                <a:spcPts val="1200"/>
              </a:spcAft>
              <a:buSzPct val="100000"/>
              <a:buFont typeface="Arial" panose="020B0604020202020204" pitchFamily="34" charset="0"/>
              <a:buChar char="•"/>
            </a:pPr>
            <a:r>
              <a:rPr lang="en-US" dirty="0"/>
              <a:t>Specification news </a:t>
            </a:r>
          </a:p>
          <a:p>
            <a:pPr marL="285750" indent="-285750">
              <a:spcAft>
                <a:spcPts val="1200"/>
              </a:spcAft>
              <a:buSzPct val="100000"/>
              <a:buFont typeface="Arial" panose="020B0604020202020204" pitchFamily="34" charset="0"/>
              <a:buChar char="•"/>
            </a:pPr>
            <a:r>
              <a:rPr lang="en-US" dirty="0"/>
              <a:t>SBOM news</a:t>
            </a:r>
          </a:p>
          <a:p>
            <a:pPr marL="285750" indent="-285750">
              <a:spcAft>
                <a:spcPts val="1200"/>
              </a:spcAft>
              <a:buSzPct val="100000"/>
              <a:buFont typeface="Arial" panose="020B0604020202020204" pitchFamily="34" charset="0"/>
              <a:buChar char="•"/>
            </a:pPr>
            <a:r>
              <a:rPr lang="en-US" dirty="0"/>
              <a:t>OSPO news</a:t>
            </a:r>
          </a:p>
          <a:p>
            <a:pPr marL="285750" indent="-285750">
              <a:spcAft>
                <a:spcPts val="1200"/>
              </a:spcAft>
              <a:buSzPct val="100000"/>
              <a:buFont typeface="Arial" panose="020B0604020202020204" pitchFamily="34" charset="0"/>
              <a:buChar char="•"/>
            </a:pPr>
            <a:r>
              <a:rPr lang="en-US" dirty="0"/>
              <a:t>Automation news </a:t>
            </a:r>
          </a:p>
          <a:p>
            <a:pPr marL="285750" indent="-285750">
              <a:spcAft>
                <a:spcPts val="1200"/>
              </a:spcAft>
              <a:buSzPct val="100000"/>
              <a:buFont typeface="Arial" panose="020B0604020202020204" pitchFamily="34" charset="0"/>
              <a:buChar char="•"/>
            </a:pPr>
            <a:r>
              <a:rPr lang="en-US" dirty="0"/>
              <a:t>Work on standards and core material</a:t>
            </a:r>
          </a:p>
          <a:p>
            <a:pPr marL="285750" indent="-285750">
              <a:spcAft>
                <a:spcPts val="1200"/>
              </a:spcAft>
              <a:buSzPct val="100000"/>
              <a:buFont typeface="Arial" panose="020B0604020202020204" pitchFamily="34" charset="0"/>
              <a:buChar char="•"/>
            </a:pPr>
            <a:r>
              <a:rPr lang="en-US" dirty="0"/>
              <a:t>Work on reference and supporting material</a:t>
            </a:r>
          </a:p>
          <a:p>
            <a:pPr marL="285750" indent="-285750">
              <a:spcAft>
                <a:spcPts val="1200"/>
              </a:spcAft>
              <a:buSzPct val="100000"/>
              <a:buFont typeface="Arial" panose="020B0604020202020204" pitchFamily="34" charset="0"/>
              <a:buChar char="•"/>
            </a:pPr>
            <a:r>
              <a:rPr lang="en-US" dirty="0"/>
              <a:t>Work to support other projects</a:t>
            </a:r>
          </a:p>
          <a:p>
            <a:pPr marL="285750" indent="-285750">
              <a:spcAft>
                <a:spcPts val="1200"/>
              </a:spcAft>
              <a:buSzPct val="100000"/>
              <a:buFont typeface="Arial" panose="020B0604020202020204" pitchFamily="34" charset="0"/>
              <a:buChar char="•"/>
            </a:pPr>
            <a:r>
              <a:rPr lang="en-US" dirty="0"/>
              <a:t>Any other business</a:t>
            </a:r>
          </a:p>
          <a:p>
            <a:pPr marL="285750" indent="-285750">
              <a:spcAft>
                <a:spcPts val="1200"/>
              </a:spcAft>
              <a:buSzPct val="100000"/>
              <a:buFont typeface="Arial" panose="020B0604020202020204" pitchFamily="34" charset="0"/>
              <a:buChar char="•"/>
            </a:pPr>
            <a:r>
              <a:rPr lang="en-US" dirty="0"/>
              <a:t>Close of meeting</a:t>
            </a: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348796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Any other business</a:t>
            </a:r>
            <a:endParaRPr dirty="0"/>
          </a:p>
        </p:txBody>
      </p:sp>
    </p:spTree>
    <p:extLst>
      <p:ext uri="{BB962C8B-B14F-4D97-AF65-F5344CB8AC3E}">
        <p14:creationId xmlns:p14="http://schemas.microsoft.com/office/powerpoint/2010/main" val="2218779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92C8-1492-E46B-D0A5-7DFEF49635D3}"/>
              </a:ext>
            </a:extLst>
          </p:cNvPr>
          <p:cNvSpPr>
            <a:spLocks noGrp="1"/>
          </p:cNvSpPr>
          <p:nvPr>
            <p:ph type="title"/>
          </p:nvPr>
        </p:nvSpPr>
        <p:spPr/>
        <p:txBody>
          <a:bodyPr>
            <a:normAutofit fontScale="90000"/>
          </a:bodyPr>
          <a:lstStyle/>
          <a:p>
            <a:r>
              <a:rPr lang="en-JP" dirty="0"/>
              <a:t>New templates to help you</a:t>
            </a:r>
          </a:p>
        </p:txBody>
      </p:sp>
      <p:sp>
        <p:nvSpPr>
          <p:cNvPr id="3" name="Text Placeholder 2">
            <a:extLst>
              <a:ext uri="{FF2B5EF4-FFF2-40B4-BE49-F238E27FC236}">
                <a16:creationId xmlns:a16="http://schemas.microsoft.com/office/drawing/2014/main" id="{EDD901B7-D6E0-0939-4D09-5D0223E6353A}"/>
              </a:ext>
            </a:extLst>
          </p:cNvPr>
          <p:cNvSpPr>
            <a:spLocks noGrp="1"/>
          </p:cNvSpPr>
          <p:nvPr>
            <p:ph type="body" idx="1"/>
          </p:nvPr>
        </p:nvSpPr>
        <p:spPr>
          <a:xfrm>
            <a:off x="311700" y="1216550"/>
            <a:ext cx="8520600" cy="1448782"/>
          </a:xfrm>
        </p:spPr>
        <p:txBody>
          <a:bodyPr/>
          <a:lstStyle/>
          <a:p>
            <a:pPr marL="114300" indent="0">
              <a:buNone/>
            </a:pPr>
            <a:r>
              <a:rPr lang="en-JP" dirty="0"/>
              <a:t>Meeting and Presentation slide template:</a:t>
            </a:r>
          </a:p>
          <a:p>
            <a:pPr marL="114300" indent="0">
              <a:buNone/>
            </a:pPr>
            <a:endParaRPr lang="en-JP" dirty="0"/>
          </a:p>
          <a:p>
            <a:pPr marL="114300" indent="0">
              <a:buNone/>
            </a:pPr>
            <a:r>
              <a:rPr lang="en-US" dirty="0">
                <a:hlinkClick r:id="rId2"/>
              </a:rPr>
              <a:t>https://</a:t>
            </a:r>
            <a:r>
              <a:rPr lang="en-US" dirty="0" err="1">
                <a:hlinkClick r:id="rId2"/>
              </a:rPr>
              <a:t>github.com</a:t>
            </a:r>
            <a:r>
              <a:rPr lang="en-US" dirty="0">
                <a:hlinkClick r:id="rId2"/>
              </a:rPr>
              <a:t>/OpenChain-Project/Reference-Material/tree/master/Meeting-and-Presentation-Slide-Template/Official/</a:t>
            </a:r>
            <a:r>
              <a:rPr lang="en-US" dirty="0" err="1">
                <a:hlinkClick r:id="rId2"/>
              </a:rPr>
              <a:t>en</a:t>
            </a:r>
            <a:endParaRPr lang="en-JP" dirty="0"/>
          </a:p>
        </p:txBody>
      </p:sp>
      <p:pic>
        <p:nvPicPr>
          <p:cNvPr id="5" name="Picture 4">
            <a:extLst>
              <a:ext uri="{FF2B5EF4-FFF2-40B4-BE49-F238E27FC236}">
                <a16:creationId xmlns:a16="http://schemas.microsoft.com/office/drawing/2014/main" id="{12090008-0EDE-606F-984D-73E1A3C68AED}"/>
              </a:ext>
            </a:extLst>
          </p:cNvPr>
          <p:cNvPicPr>
            <a:picLocks noChangeAspect="1"/>
          </p:cNvPicPr>
          <p:nvPr/>
        </p:nvPicPr>
        <p:blipFill>
          <a:blip r:embed="rId3"/>
          <a:stretch>
            <a:fillRect/>
          </a:stretch>
        </p:blipFill>
        <p:spPr>
          <a:xfrm>
            <a:off x="2557424" y="2794299"/>
            <a:ext cx="4029151" cy="2265302"/>
          </a:xfrm>
          <a:prstGeom prst="rect">
            <a:avLst/>
          </a:prstGeom>
        </p:spPr>
      </p:pic>
    </p:spTree>
    <p:extLst>
      <p:ext uri="{BB962C8B-B14F-4D97-AF65-F5344CB8AC3E}">
        <p14:creationId xmlns:p14="http://schemas.microsoft.com/office/powerpoint/2010/main" val="4044729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Close of meeting</a:t>
            </a:r>
            <a:endParaRPr dirty="0"/>
          </a:p>
        </p:txBody>
      </p:sp>
    </p:spTree>
    <p:extLst>
      <p:ext uri="{BB962C8B-B14F-4D97-AF65-F5344CB8AC3E}">
        <p14:creationId xmlns:p14="http://schemas.microsoft.com/office/powerpoint/2010/main" val="3044271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Text Placeholder 2">
            <a:extLst>
              <a:ext uri="{FF2B5EF4-FFF2-40B4-BE49-F238E27FC236}">
                <a16:creationId xmlns:a16="http://schemas.microsoft.com/office/drawing/2014/main" id="{318B57C4-0EE4-84CC-F4DC-10D170F512D8}"/>
              </a:ext>
            </a:extLst>
          </p:cNvPr>
          <p:cNvSpPr>
            <a:spLocks noGrp="1"/>
          </p:cNvSpPr>
          <p:nvPr>
            <p:ph type="body" idx="1"/>
          </p:nvPr>
        </p:nvSpPr>
        <p:spPr/>
        <p:txBody>
          <a:bodyPr/>
          <a:lstStyle/>
          <a:p>
            <a:r>
              <a:rPr lang="en-JP" dirty="0"/>
              <a:t>See you next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Introductions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Specification news</a:t>
            </a:r>
            <a:endParaRPr dirty="0"/>
          </a:p>
        </p:txBody>
      </p:sp>
    </p:spTree>
    <p:extLst>
      <p:ext uri="{BB962C8B-B14F-4D97-AF65-F5344CB8AC3E}">
        <p14:creationId xmlns:p14="http://schemas.microsoft.com/office/powerpoint/2010/main" val="205866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OpenChain Security Assurance Release</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Our new Security Assurance Specification:</a:t>
            </a:r>
          </a:p>
          <a:p>
            <a:pPr marL="0" lvl="0" indent="0" algn="l" rtl="0">
              <a:spcBef>
                <a:spcPts val="0"/>
              </a:spcBef>
              <a:spcAft>
                <a:spcPts val="1200"/>
              </a:spcAft>
              <a:buNone/>
            </a:pPr>
            <a:r>
              <a:rPr lang="en-US" dirty="0">
                <a:hlinkClick r:id="rId3"/>
              </a:rPr>
              <a:t>https://</a:t>
            </a:r>
            <a:r>
              <a:rPr lang="en-US" dirty="0" err="1">
                <a:hlinkClick r:id="rId3"/>
              </a:rPr>
              <a:t>www.openchainproject.org</a:t>
            </a:r>
            <a:r>
              <a:rPr lang="en-US" dirty="0">
                <a:hlinkClick r:id="rId3"/>
              </a:rPr>
              <a:t>/news/2022/10/04/the-openchain-security-assurance-specification-1-1-now-available</a:t>
            </a:r>
            <a:endParaRPr lang="en-US" dirty="0"/>
          </a:p>
          <a:p>
            <a:pPr marL="0" lvl="0" indent="0" algn="l" rtl="0">
              <a:spcBef>
                <a:spcPts val="0"/>
              </a:spcBef>
              <a:spcAft>
                <a:spcPts val="1200"/>
              </a:spcAft>
              <a:buNone/>
            </a:pPr>
            <a:r>
              <a:rPr lang="en-US" dirty="0"/>
              <a:t>Access it on GitHub:</a:t>
            </a:r>
          </a:p>
          <a:p>
            <a:pPr marL="0" lvl="0" indent="0" algn="l" rtl="0">
              <a:spcBef>
                <a:spcPts val="0"/>
              </a:spcBef>
              <a:spcAft>
                <a:spcPts val="1200"/>
              </a:spcAft>
              <a:buNone/>
            </a:pPr>
            <a:r>
              <a:rPr lang="en-US" dirty="0">
                <a:hlinkClick r:id="rId4"/>
              </a:rPr>
              <a:t>https://</a:t>
            </a:r>
            <a:r>
              <a:rPr lang="en-US" dirty="0" err="1">
                <a:hlinkClick r:id="rId4"/>
              </a:rPr>
              <a:t>github.com</a:t>
            </a:r>
            <a:r>
              <a:rPr lang="en-US" dirty="0">
                <a:hlinkClick r:id="rId4"/>
              </a:rPr>
              <a:t>/OpenChain-Project/Security-Assurance-Specification/blob/main/Security-Assurance-Specification/1.1/</a:t>
            </a:r>
            <a:r>
              <a:rPr lang="en-US" dirty="0" err="1">
                <a:hlinkClick r:id="rId4"/>
              </a:rPr>
              <a:t>en</a:t>
            </a:r>
            <a:r>
              <a:rPr lang="en-US" dirty="0">
                <a:hlinkClick r:id="rId4"/>
              </a:rPr>
              <a:t>/openchain-security-specification-1.1.md</a:t>
            </a:r>
            <a:endParaRPr lang="en-US" dirty="0"/>
          </a:p>
        </p:txBody>
      </p:sp>
    </p:spTree>
    <p:extLst>
      <p:ext uri="{BB962C8B-B14F-4D97-AF65-F5344CB8AC3E}">
        <p14:creationId xmlns:p14="http://schemas.microsoft.com/office/powerpoint/2010/main" val="68170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Self-Certification Material Refresh</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New self-certification materials:</a:t>
            </a:r>
          </a:p>
          <a:p>
            <a:pPr marL="0" lvl="0" indent="0" algn="l" rtl="0">
              <a:spcBef>
                <a:spcPts val="0"/>
              </a:spcBef>
              <a:spcAft>
                <a:spcPts val="1200"/>
              </a:spcAft>
              <a:buNone/>
            </a:pPr>
            <a:r>
              <a:rPr lang="en-US" dirty="0">
                <a:hlinkClick r:id="rId3"/>
              </a:rPr>
              <a:t>https://www.openchainproject.org/news/2022/10/05/preparing-next-gen-openchain-self-certification-questionnaire-and-checklist</a:t>
            </a:r>
            <a:endParaRPr lang="en-US" dirty="0"/>
          </a:p>
          <a:p>
            <a:pPr marL="0" lvl="0" indent="0" algn="l" rtl="0">
              <a:spcBef>
                <a:spcPts val="0"/>
              </a:spcBef>
              <a:spcAft>
                <a:spcPts val="1200"/>
              </a:spcAft>
              <a:buNone/>
            </a:pPr>
            <a:r>
              <a:rPr lang="en-US" dirty="0"/>
              <a:t>Self-certification checklist for ISO/IEC 5230 example:</a:t>
            </a:r>
          </a:p>
          <a:p>
            <a:pPr marL="0" lvl="0" indent="0" algn="l" rtl="0">
              <a:spcBef>
                <a:spcPts val="0"/>
              </a:spcBef>
              <a:spcAft>
                <a:spcPts val="1200"/>
              </a:spcAft>
              <a:buNone/>
            </a:pPr>
            <a:r>
              <a:rPr lang="en-US" dirty="0">
                <a:hlinkClick r:id="rId4"/>
              </a:rPr>
              <a:t>https://</a:t>
            </a:r>
            <a:r>
              <a:rPr lang="en-US" dirty="0" err="1">
                <a:hlinkClick r:id="rId4"/>
              </a:rPr>
              <a:t>github.com</a:t>
            </a:r>
            <a:r>
              <a:rPr lang="en-US" dirty="0">
                <a:hlinkClick r:id="rId4"/>
              </a:rPr>
              <a:t>/OpenChain-Project/Reference-Material/blob/master/Self-Certification/Checklist/ISO5230-2020/</a:t>
            </a:r>
            <a:r>
              <a:rPr lang="en-US" dirty="0" err="1">
                <a:hlinkClick r:id="rId4"/>
              </a:rPr>
              <a:t>en</a:t>
            </a:r>
            <a:r>
              <a:rPr lang="en-US" dirty="0">
                <a:hlinkClick r:id="rId4"/>
              </a:rPr>
              <a:t>/OpenChain%20Self-Certification%20Checklist%202022-10-05.md</a:t>
            </a:r>
            <a:endParaRPr lang="en-US" dirty="0"/>
          </a:p>
        </p:txBody>
      </p:sp>
    </p:spTree>
    <p:extLst>
      <p:ext uri="{BB962C8B-B14F-4D97-AF65-F5344CB8AC3E}">
        <p14:creationId xmlns:p14="http://schemas.microsoft.com/office/powerpoint/2010/main" val="419160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OpenChain Security Assurance Self-Certification</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Self-Certification Checklist available in English</a:t>
            </a:r>
          </a:p>
          <a:p>
            <a:pPr marL="0" lvl="0" indent="0" algn="l" rtl="0">
              <a:spcBef>
                <a:spcPts val="0"/>
              </a:spcBef>
              <a:spcAft>
                <a:spcPts val="1200"/>
              </a:spcAft>
              <a:buNone/>
            </a:pPr>
            <a:r>
              <a:rPr lang="en-US" dirty="0">
                <a:hlinkClick r:id="rId3"/>
              </a:rPr>
              <a:t>https://</a:t>
            </a:r>
            <a:r>
              <a:rPr lang="en-US" dirty="0" err="1">
                <a:hlinkClick r:id="rId3"/>
              </a:rPr>
              <a:t>github.com</a:t>
            </a:r>
            <a:r>
              <a:rPr lang="en-US" dirty="0">
                <a:hlinkClick r:id="rId3"/>
              </a:rPr>
              <a:t>/OpenChain-Project/Reference-Material/blob/master/Self-Certification/Checklist/Security-Assurance-1.1/</a:t>
            </a:r>
            <a:r>
              <a:rPr lang="en-US" dirty="0" err="1">
                <a:hlinkClick r:id="rId3"/>
              </a:rPr>
              <a:t>en</a:t>
            </a:r>
            <a:r>
              <a:rPr lang="en-US" dirty="0">
                <a:hlinkClick r:id="rId3"/>
              </a:rPr>
              <a:t>/Security-Assurance-1-1-Checklist-Version-2.md</a:t>
            </a:r>
            <a:endParaRPr lang="en-US" dirty="0"/>
          </a:p>
          <a:p>
            <a:pPr marL="0" indent="0">
              <a:spcAft>
                <a:spcPts val="1200"/>
              </a:spcAft>
              <a:buNone/>
            </a:pPr>
            <a:r>
              <a:rPr lang="en-US" dirty="0"/>
              <a:t>Self-Certification Checklist available in Simplified Chinese</a:t>
            </a:r>
          </a:p>
          <a:p>
            <a:pPr marL="0" indent="0">
              <a:spcAft>
                <a:spcPts val="1200"/>
              </a:spcAft>
              <a:buNone/>
            </a:pPr>
            <a:r>
              <a:rPr lang="en-US" dirty="0">
                <a:hlinkClick r:id="rId4"/>
              </a:rPr>
              <a:t>https://</a:t>
            </a:r>
            <a:r>
              <a:rPr lang="en-US" dirty="0" err="1">
                <a:hlinkClick r:id="rId4"/>
              </a:rPr>
              <a:t>github.com</a:t>
            </a:r>
            <a:r>
              <a:rPr lang="en-US" dirty="0">
                <a:hlinkClick r:id="rId4"/>
              </a:rPr>
              <a:t>/OpenChain-Project/Reference-Material/blob/master/Self-Certification/Checklist/Security-Assurance-1.1/</a:t>
            </a:r>
            <a:r>
              <a:rPr lang="en-US" dirty="0" err="1">
                <a:hlinkClick r:id="rId4"/>
              </a:rPr>
              <a:t>zh</a:t>
            </a:r>
            <a:r>
              <a:rPr lang="en-US" dirty="0">
                <a:hlinkClick r:id="rId4"/>
              </a:rPr>
              <a:t>-Hans/Security-Assurance-1-1-Checklist-Version-2.md</a:t>
            </a:r>
            <a:endParaRPr lang="en-US" dirty="0"/>
          </a:p>
          <a:p>
            <a:pPr marL="0" lvl="0" indent="0" algn="l" rtl="0">
              <a:spcBef>
                <a:spcPts val="0"/>
              </a:spcBef>
              <a:spcAft>
                <a:spcPts val="1200"/>
              </a:spcAft>
              <a:buNone/>
            </a:pPr>
            <a:endParaRPr lang="en-US" dirty="0"/>
          </a:p>
        </p:txBody>
      </p:sp>
    </p:spTree>
    <p:extLst>
      <p:ext uri="{BB962C8B-B14F-4D97-AF65-F5344CB8AC3E}">
        <p14:creationId xmlns:p14="http://schemas.microsoft.com/office/powerpoint/2010/main" val="152364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t>SBOM news</a:t>
            </a:r>
            <a:endParaRPr dirty="0"/>
          </a:p>
        </p:txBody>
      </p:sp>
    </p:spTree>
    <p:extLst>
      <p:ext uri="{BB962C8B-B14F-4D97-AF65-F5344CB8AC3E}">
        <p14:creationId xmlns:p14="http://schemas.microsoft.com/office/powerpoint/2010/main" val="423632542"/>
      </p:ext>
    </p:extLst>
  </p:cSld>
  <p:clrMapOvr>
    <a:masterClrMapping/>
  </p:clrMapOvr>
</p:sld>
</file>

<file path=ppt/theme/theme1.xml><?xml version="1.0" encoding="utf-8"?>
<a:theme xmlns:a="http://schemas.openxmlformats.org/drawingml/2006/main" name="Linux Foundation EU Theme 2023">
  <a:themeElements>
    <a:clrScheme name="Geometric">
      <a:dk1>
        <a:srgbClr val="222222"/>
      </a:dk1>
      <a:lt1>
        <a:srgbClr val="FFFFFF"/>
      </a:lt1>
      <a:dk2>
        <a:srgbClr val="434343"/>
      </a:dk2>
      <a:lt2>
        <a:srgbClr val="999999"/>
      </a:lt2>
      <a:accent1>
        <a:srgbClr val="003778"/>
      </a:accent1>
      <a:accent2>
        <a:srgbClr val="0094FF"/>
      </a:accent2>
      <a:accent3>
        <a:srgbClr val="5B1DE7"/>
      </a:accent3>
      <a:accent4>
        <a:srgbClr val="12E2E2"/>
      </a:accent4>
      <a:accent5>
        <a:srgbClr val="FF00AA"/>
      </a:accent5>
      <a:accent6>
        <a:srgbClr val="ACDE1F"/>
      </a:accent6>
      <a:hlink>
        <a:srgbClr val="0077CC"/>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1108</Words>
  <Application>Microsoft Macintosh PowerPoint</Application>
  <PresentationFormat>On-screen Show (16:9)</PresentationFormat>
  <Paragraphs>109</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Open Sans Medium</vt:lpstr>
      <vt:lpstr>Roboto</vt:lpstr>
      <vt:lpstr>Arial</vt:lpstr>
      <vt:lpstr>Roboto Slab Light</vt:lpstr>
      <vt:lpstr>Linux Foundation EU Theme 2023</vt:lpstr>
      <vt:lpstr>OpenChain Monthly Meeting</vt:lpstr>
      <vt:lpstr>Anti-Trust Policy Notice</vt:lpstr>
      <vt:lpstr>Regular Agenda</vt:lpstr>
      <vt:lpstr>Introductions</vt:lpstr>
      <vt:lpstr>Specification news</vt:lpstr>
      <vt:lpstr>OpenChain Security Assurance Release</vt:lpstr>
      <vt:lpstr>Self-Certification Material Refresh</vt:lpstr>
      <vt:lpstr>OpenChain Security Assurance Self-Certification</vt:lpstr>
      <vt:lpstr>SBOM news</vt:lpstr>
      <vt:lpstr>SPDX Project is looking for supporters</vt:lpstr>
      <vt:lpstr>OSPO news</vt:lpstr>
      <vt:lpstr>Event in Sweden 19th and 20th October 2022</vt:lpstr>
      <vt:lpstr>Automation news</vt:lpstr>
      <vt:lpstr>Regular meetings open for all</vt:lpstr>
      <vt:lpstr>Other news</vt:lpstr>
      <vt:lpstr>Improved Work Group activities</vt:lpstr>
      <vt:lpstr>PowerPoint Presentation</vt:lpstr>
      <vt:lpstr>Work Group Activity in Q4 Announced So Far</vt:lpstr>
      <vt:lpstr>OSCAR Event in China with CAICT + OpenAtom</vt:lpstr>
      <vt:lpstr>Partner program continues to grow</vt:lpstr>
      <vt:lpstr>Work on standards and core material</vt:lpstr>
      <vt:lpstr>Let’s start on Security Assurance 2.0 – ETA 2023</vt:lpstr>
      <vt:lpstr>Let’s start on License Compliance 3.0 – ETA 2024</vt:lpstr>
      <vt:lpstr>Work on reference and supporting material</vt:lpstr>
      <vt:lpstr>Making it easier to create and update material</vt:lpstr>
      <vt:lpstr>Progress around Playbooks</vt:lpstr>
      <vt:lpstr>Call for support</vt:lpstr>
      <vt:lpstr>Work to support other projects</vt:lpstr>
      <vt:lpstr>Events coming up</vt:lpstr>
      <vt:lpstr>Any other business</vt:lpstr>
      <vt:lpstr>New templates to help you</vt:lpstr>
      <vt:lpstr>Close of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Coughlan Shane</cp:lastModifiedBy>
  <cp:revision>5</cp:revision>
  <dcterms:modified xsi:type="dcterms:W3CDTF">2022-10-18T01:38:05Z</dcterms:modified>
</cp:coreProperties>
</file>